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257" r:id="rId3"/>
    <p:sldId id="287" r:id="rId4"/>
    <p:sldId id="295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5" r:id="rId31"/>
    <p:sldId id="284" r:id="rId32"/>
    <p:sldId id="286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6" r:id="rId41"/>
    <p:sldId id="297" r:id="rId42"/>
    <p:sldId id="309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10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00CC"/>
    <a:srgbClr val="FFFFCC"/>
    <a:srgbClr val="FF33CC"/>
    <a:srgbClr val="FF66FF"/>
    <a:srgbClr val="D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B6D68-BB43-477D-8C38-D2D24BB10C48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8A583-D886-4D2B-B24C-9AE2D0CCBE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608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8A583-D886-4D2B-B24C-9AE2D0CCBE5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7D041-23B6-4398-9B08-6F76DC1471A5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454-2DA7-4ADF-896E-0CC30D516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7D041-23B6-4398-9B08-6F76DC1471A5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454-2DA7-4ADF-896E-0CC30D516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7D041-23B6-4398-9B08-6F76DC1471A5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454-2DA7-4ADF-896E-0CC30D516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7D041-23B6-4398-9B08-6F76DC1471A5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454-2DA7-4ADF-896E-0CC30D516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7D041-23B6-4398-9B08-6F76DC1471A5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454-2DA7-4ADF-896E-0CC30D516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7D041-23B6-4398-9B08-6F76DC1471A5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454-2DA7-4ADF-896E-0CC30D516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7D041-23B6-4398-9B08-6F76DC1471A5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454-2DA7-4ADF-896E-0CC30D516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7D041-23B6-4398-9B08-6F76DC1471A5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454-2DA7-4ADF-896E-0CC30D516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7D041-23B6-4398-9B08-6F76DC1471A5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454-2DA7-4ADF-896E-0CC30D516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7D041-23B6-4398-9B08-6F76DC1471A5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454-2DA7-4ADF-896E-0CC30D516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7D041-23B6-4398-9B08-6F76DC1471A5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A5454-2DA7-4ADF-896E-0CC30D516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7D041-23B6-4398-9B08-6F76DC1471A5}" type="datetimeFigureOut">
              <a:rPr lang="en-US" smtClean="0"/>
              <a:pPr/>
              <a:t>3/13/2015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A5454-2DA7-4ADF-896E-0CC30D516B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2500329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ВОЕННО – МОРСКОЙ ФЛОТ В ВЕЛИКОЙ ОТЕЧЕСТВЕННОЙ ВОЙНЕ</a:t>
            </a:r>
            <a:endParaRPr lang="en-US" sz="32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843738" cy="2257444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  <a:latin typeface="Bookman Old Style" pitchFamily="18" charset="0"/>
                <a:cs typeface="Times New Roman" pitchFamily="18" charset="0"/>
              </a:rPr>
              <a:t>РАБОТУ ВЫПОНИЛ:  УЧЕНИК 7 КЛАССА МБОУ ВОСТОЧНОЙ СОШ БУГУЛЬМИНСКОГО МУНИЦИПАЛЬНОГО РАЙОНА РЕСПУБЛИКИ ТАТАРСТАН РАКИТИН ДМИТРИЙ </a:t>
            </a:r>
          </a:p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  <a:latin typeface="Bookman Old Style" pitchFamily="18" charset="0"/>
                <a:cs typeface="Times New Roman" pitchFamily="18" charset="0"/>
              </a:rPr>
              <a:t>Научный руководитель: Крутов Н.М.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8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5"/>
            <a:ext cx="8229600" cy="492922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200" b="1" i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Для ночных налетов на Берлин из состава 1-го минно-торпедного авиаполка ВВС Краснознаменного Балтийского флота под командованием полковника  Е.Н. Преображенского была отобрана специальная авиагруппа.  4 августа 1941 г. выделенных самолетов с экипажами прибыли на остров </a:t>
            </a:r>
            <a:r>
              <a:rPr lang="ru-RU" sz="2200" b="1" i="1" dirty="0" err="1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Сарема</a:t>
            </a:r>
            <a:r>
              <a:rPr lang="ru-RU" sz="2200" b="1" i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b="1" i="1" dirty="0" err="1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Эзель</a:t>
            </a:r>
            <a:r>
              <a:rPr lang="ru-RU" sz="2200" b="1" i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). Затем группа была увеличена до 33 самолетов ВВС Красной Армии.  7 августа 15 лучших экипажей полка тремя группами ушли на Берлин.  Командиры групп точно вывели машины на боевой курс и начали сбрасывать бомбы на военные объекты противника. Это был первый удар по Берлину. Советские летчики совершили девять групповых налетов на Берлин (последний – 4 сентября 1941 г.), сбросив свыше 36 тонн фугасных и зажигательных бомб и 34 бомбы с листовками. Многие члены экипажей были награждены орденами и медалями, десяти присвоено звание Героя Советского Союза.</a:t>
            </a:r>
            <a:endParaRPr lang="en-US" sz="2200" b="1" i="1" dirty="0">
              <a:ln>
                <a:solidFill>
                  <a:schemeClr val="tx1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500990" cy="46434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643578"/>
            <a:ext cx="8229600" cy="482585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Незаметные герои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D:\Documents and Settings\Guest\My Documents\ВМФ\ВМФ 4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500042"/>
            <a:ext cx="7643867" cy="464347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85728"/>
            <a:ext cx="8550122" cy="564360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</a:effectLst>
                <a:latin typeface="Cambria" pitchFamily="18" charset="0"/>
                <a:cs typeface="Times New Roman" pitchFamily="18" charset="0"/>
              </a:rPr>
              <a:t>		</a:t>
            </a:r>
            <a:r>
              <a:rPr lang="ru-RU" sz="22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</a:effectLst>
                <a:latin typeface="Cambria" pitchFamily="18" charset="0"/>
                <a:cs typeface="Times New Roman" pitchFamily="18" charset="0"/>
              </a:rPr>
              <a:t>При огромных потерях врагу удалось из района </a:t>
            </a:r>
            <a:r>
              <a:rPr lang="ru-RU" sz="2200" b="1" i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</a:effectLst>
                <a:latin typeface="Cambria" pitchFamily="18" charset="0"/>
                <a:cs typeface="Times New Roman" pitchFamily="18" charset="0"/>
              </a:rPr>
              <a:t>Петсамо</a:t>
            </a:r>
            <a:r>
              <a:rPr lang="ru-RU" sz="22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</a:effectLst>
                <a:latin typeface="Cambria" pitchFamily="18" charset="0"/>
                <a:cs typeface="Times New Roman" pitchFamily="18" charset="0"/>
              </a:rPr>
              <a:t> вклиниться в нашу оборону и выйти на южное побережье Мотовского залива. У перешейка полуострова Средний противник встретил упорное сопротивление советских частей и с 15 июля 1941 г. до конца войны вынужден был здесь перейти к обороне. Наши части оборонявшие  полуострова Средний и Рыбачий, оказались отрезанными от основных сил 14-й армии, действовавших на материке. Полуострова превратились в остров. Необходимо было доставлять гарнизону – пополнение, боеприпасы, горючее и вывозить раненых. Все это осуществлялось по воде Северным флотом тихоходными мотоботами. В одном из воздушных боев над двумя мотоботами участвовало до 200 самолетов. В конце июля 1941 г. мотобот «Ленинец», возвращавшийся с ранеными в Кольский залив, бы атакован самолетами. На мотоботе моряки зажгли дымовые шашки и укрылись в дымовой завесе. Фашистские самолеты не смогли обнаружить мотобот.</a:t>
            </a:r>
            <a:endParaRPr lang="en-US" sz="22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101600">
                  <a:schemeClr val="accent6">
                    <a:lumMod val="60000"/>
                    <a:lumOff val="40000"/>
                    <a:alpha val="60000"/>
                  </a:schemeClr>
                </a:glow>
              </a:effectLst>
              <a:latin typeface="Cambr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857232"/>
            <a:ext cx="7429552" cy="40005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572140"/>
            <a:ext cx="8229600" cy="554023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Атака торпедными катерами вражеского конвоя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Documents and Settings\Guest\My Documents\ВМФ\ВМФ 5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62" y="714356"/>
            <a:ext cx="7572428" cy="428628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b="1" i="1" dirty="0" smtClean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В ночь на 12 сентября 1941 г. торпедные катера типа Д-3 ТКА-11 и ТКА -12 (командиры капитан-лейтенант Г.К. Светлов и лейтенант А.О. Шабалин) Северного флота вышли к норвежским берегам на перехват обнаруженного разведкой фашистского конвоя, шедшего из Киркенеса в </a:t>
            </a:r>
            <a:r>
              <a:rPr lang="ru-RU" sz="2400" b="1" i="1" dirty="0" err="1" smtClean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Петсамо</a:t>
            </a:r>
            <a:r>
              <a:rPr lang="ru-RU" sz="2400" b="1" i="1" dirty="0" smtClean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. Конвой состоял из миноносца, транспорта и трех сторожевых катеров. Первым атаковал ТКА-11 потопив миноносец. ТКА – 12 потопил транспорт, но вражеский снаряд перебил маслопровод одного из двигателей, но мотористы быстро устранили повреждение. Это был первый боевой успех катеров  Северного флота. За героизм и отвагу, исключительное мужество и смелость, проявленные в борьбе с врагом, А.О. Шабалин был дважды удостоен высокого звания Героя Советского Союза (22 февраля и 5 ноября 1944года).</a:t>
            </a:r>
            <a:endParaRPr lang="en-US" sz="2400" b="1" i="1" dirty="0">
              <a:ln>
                <a:solidFill>
                  <a:schemeClr val="tx1"/>
                </a:solidFill>
              </a:ln>
              <a:solidFill>
                <a:srgbClr val="0000CC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642918"/>
            <a:ext cx="7358114" cy="442915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643578"/>
            <a:ext cx="8229600" cy="482585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Доставка кораблями Ладожской флотилии продовольствия в Ленинград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Documents and Settings\Guest\My Documents\ВМФ\ВМФ 6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62" y="571480"/>
            <a:ext cx="7358114" cy="450059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500042"/>
            <a:ext cx="8072494" cy="5000661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6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К осени 1941 года, когда враг вышел на левый берег Невы в районе села Ивановское и занял 8 сентября Шлиссельбург, для снабжения Ленинграда оставалась единственная трасса – Ладожское озеро. Перевозку продовольствия и других грузов обеспечивали корабли Ладожской военной флотилии.  За осеннюю навигацию 1941 года на восточный берег Ладожского озера  было перевезено более 20 тысяч солдат и офицеров, а из Ленинграда эвакуировано около 33500 человек. На западный берег было доставлено около 60 тысяч тонн грузов, в том числе 45 тысяч тонн продовольствия, а также вооружения.</a:t>
            </a:r>
            <a:endParaRPr lang="en-US" sz="26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642918"/>
            <a:ext cx="7643866" cy="46434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643578"/>
            <a:ext cx="8229600" cy="48258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Сторожевой корабль «Бриз» таранит фашистскую подводную лодку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D:\Documents and Settings\Guest\My Documents\ВМФ\ВМФ 7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571480"/>
            <a:ext cx="7643865" cy="471490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sz="2000" b="1" dirty="0" smtClean="0">
                <a:ln>
                  <a:solidFill>
                    <a:schemeClr val="tx1"/>
                  </a:solidFill>
                </a:ln>
                <a:latin typeface="Franklin Gothic Heavy" pitchFamily="34" charset="0"/>
                <a:cs typeface="Times New Roman" pitchFamily="18" charset="0"/>
              </a:rPr>
              <a:t>		</a:t>
            </a:r>
            <a:r>
              <a:rPr lang="ru-RU" sz="24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25 ноября 1941 года сигнальщики сторожевого корабля «Бриз» Беломорской военной флотилии Северного флота (СКР-25, командир лейтенант В.А. Киреев), находившегося в дозоре на подходах к Белому морю,  на линии мыс Святой Нос – мыс Канин Нос, обнаружили впереди по курсу вражескую подводную лодку </a:t>
            </a:r>
            <a:r>
              <a:rPr lang="en-US" sz="24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U </a:t>
            </a:r>
            <a:r>
              <a:rPr lang="ru-RU" sz="24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-578 в надводном положении на дистанции трех-четырех кабельтовых. Командир «Бриза» принял решение уничтожить ее таранным ударом. Корабль протаранил фашистскую лодку, а после ее погружения сбросил серию глубинных бомб. </a:t>
            </a:r>
          </a:p>
          <a:p>
            <a:pPr algn="just">
              <a:buNone/>
            </a:pPr>
            <a:r>
              <a:rPr lang="ru-RU" sz="24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		Сторожевой корабль «Бриз» первым из надводных кораблей Северного флота совершил таран неприятельской подводной лодки. За время Великой Отечественной войны он нес дозорную службу, участвовал  в проводке конвоя и других операциях .</a:t>
            </a:r>
            <a:endParaRPr lang="en-US" sz="2400" b="1" i="1" dirty="0">
              <a:ln>
                <a:solidFill>
                  <a:schemeClr val="tx1"/>
                </a:solidFill>
              </a:ln>
              <a:solidFill>
                <a:srgbClr val="00FF00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642918"/>
            <a:ext cx="7786742" cy="450059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643578"/>
            <a:ext cx="8229600" cy="48258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Доставка грузов в Севастополь подводными лодками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D:\Documents and Settings\Guest\My Documents\ВМФ\ВМФ 9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571480"/>
            <a:ext cx="7715303" cy="48577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14612" y="357166"/>
            <a:ext cx="5972188" cy="6286544"/>
          </a:xfrm>
        </p:spPr>
        <p:txBody>
          <a:bodyPr>
            <a:normAutofit fontScale="92500"/>
            <a:scene3d>
              <a:camera prst="perspectiveLeft"/>
              <a:lightRig rig="threePt" dir="t"/>
            </a:scene3d>
          </a:bodyPr>
          <a:lstStyle/>
          <a:p>
            <a:pPr algn="just">
              <a:buNone/>
            </a:pPr>
            <a:r>
              <a:rPr lang="ru-RU" sz="2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Советский флот с первого дня войны и до капитуляции Германии непрерывно вел активные боевые действия: подводные  лодки вели поиск и уничтожали фашистские боевые корабли и транспорты,  ставили мины на их путях; авиация, надводные корабли, особенно торпедные катера, настойчиво искали вражеские корабли и уничтожали их в море, в прибрежных водах и в базах противника.</a:t>
            </a:r>
          </a:p>
          <a:p>
            <a:pPr algn="just">
              <a:buNone/>
            </a:pPr>
            <a:r>
              <a:rPr lang="ru-RU" sz="2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	</a:t>
            </a:r>
            <a:r>
              <a:rPr lang="ru-RU" sz="2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Таким образом, наш </a:t>
            </a:r>
            <a:r>
              <a:rPr lang="ru-RU" sz="2600" b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Военно</a:t>
            </a:r>
            <a:r>
              <a:rPr lang="ru-RU" sz="2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 – Морской Флот в течение всей войны успешно решал в сложных условиях поставленные перед ним задачи.</a:t>
            </a:r>
          </a:p>
          <a:p>
            <a:pPr algn="r">
              <a:buNone/>
            </a:pPr>
            <a:r>
              <a:rPr lang="ru-RU" sz="2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cs typeface="Times New Roman" pitchFamily="18" charset="0"/>
              </a:rPr>
              <a:t>Адмирал Флота СССР С.Г Горшков</a:t>
            </a:r>
          </a:p>
          <a:p>
            <a:pPr algn="just">
              <a:buNone/>
            </a:pPr>
            <a:endParaRPr lang="ru-RU" sz="24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4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:\tjnp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08"/>
            <a:ext cx="2559886" cy="350046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3714776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ru-RU" sz="2000" b="1" dirty="0" smtClean="0">
                <a:ln>
                  <a:solidFill>
                    <a:schemeClr val="tx1"/>
                  </a:solidFill>
                </a:ln>
                <a:latin typeface="Franklin Gothic Heavy" pitchFamily="34" charset="0"/>
                <a:cs typeface="Times New Roman" pitchFamily="18" charset="0"/>
              </a:rPr>
              <a:t>		</a:t>
            </a:r>
            <a:r>
              <a:rPr lang="ru-RU" sz="96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С первых дней обороны Севастополя все перевозки людей и грузов осуществлялись только морем. За ноябрь-декабрь 1941 года на кораблях и транспортах перевезено почти 34 тысячи человек., 14 тысяч тонн грузов, 9 тысяч тонн топлива, различная боевая техника. Но кольцо блокады сжималась и прорываться в город транспортам и надводным кораблям становилось все труднее. Для доставки грузов и эвакуации раненых были привлечены подводные лодки  Черноморского флота. 9 мая 1942 г. в Севастополь пришла первая подводная лодка Л-4 («Гарибальдиец») и Д-4 («Революционер»). 24 подводные лодки 78 раз прорывались в Севастополь и доставили 4 тысячи тонн боеприпасов, бензин ,продовольствие и вывезли 1392 раненых. 23 октября 1942 года подводная лодка  Л-4, первая среди подводных лодок Черноморского флота , была награждена орденом Красного Знамени.  Черноморцы-подводники вписали ярую страницу в летопись героической истории восьмимесячной обороны Севастополя.</a:t>
            </a:r>
            <a:endParaRPr lang="en-US" sz="9600" b="1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274638"/>
            <a:ext cx="4786346" cy="486887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929330"/>
            <a:ext cx="8229600" cy="5715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Подвиг Героя Советского Союза Бориса Сафонова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D:\Documents and Settings\Guest\My Documents\ВМФ\ВМФ 8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7355" y="214290"/>
            <a:ext cx="4857785" cy="5572164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521497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100" b="1" dirty="0" smtClean="0">
                <a:ln>
                  <a:solidFill>
                    <a:schemeClr val="tx1"/>
                  </a:solidFill>
                </a:ln>
                <a:latin typeface="Franklin Gothic Heavy" pitchFamily="34" charset="0"/>
                <a:cs typeface="Times New Roman" pitchFamily="18" charset="0"/>
              </a:rPr>
              <a:t>		</a:t>
            </a:r>
            <a:r>
              <a:rPr lang="ru-RU" sz="21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24 июня 1941 года командир эскадрильи истребителей 72-го смешенного авиаполка Северного флота первым из летчиков на флоте открыл свой счет, сбив в районе м. Зеленцы вражеский бомбардировщик </a:t>
            </a:r>
            <a:r>
              <a:rPr lang="ru-RU" sz="2100" b="1" i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Хе</a:t>
            </a:r>
            <a:r>
              <a:rPr lang="ru-RU" sz="21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– 111. На 28 августа 1941г. Б.Ф. Сафонов имел 130 боевых вылетов, в 32 воздушных боях лично сбил 11 фашистских самолетов. 16 сентября 1941г. Б.Ф. Сафонову за героизм, мужество и отвагу, проявленные в боях с немецко-фашистскими захватчиками, присвоено звание Героя Советского Союза. 30 мая 1942 г. он провел свой 224-й вылет на прикрытие конвоя союзников. В бою сбил 3 вражеских самолета и погиб сам. Он был первым советским летчиком, кто уже в мае 1942 г. имел на боевом счету 30 сбитых вражеских самолетов. 14 июня 1942 г. подполковник Б.Ф. Сафонов награжден второй медалью «Золотая Звезда» (посмертно). Он был награжден орденом Ленина и тремя орденами Красного Знамени. Авиационный полк, которым он командовал,  был назван его именем. Имя героя носит морской тральщик и поселок в Мурманской области.</a:t>
            </a:r>
            <a:endParaRPr lang="en-US" sz="2100" b="1" i="1" dirty="0">
              <a:ln>
                <a:solidFill>
                  <a:schemeClr val="tx1"/>
                </a:solidFill>
              </a:ln>
              <a:solidFill>
                <a:srgbClr val="00FF00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857232"/>
            <a:ext cx="7358114" cy="435771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5786454"/>
            <a:ext cx="8229600" cy="339709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Подвиг артиллеристов 30-й береговой батареи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D:\Documents and Settings\Guest\My Documents\ВМФ\ВМФ 10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61" y="785794"/>
            <a:ext cx="7429553" cy="450059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0"/>
            <a:ext cx="8229600" cy="5768997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100" b="1" dirty="0" smtClean="0">
                <a:ln>
                  <a:solidFill>
                    <a:schemeClr val="tx1"/>
                  </a:solidFill>
                </a:ln>
                <a:latin typeface="Franklin Gothic Heavy" pitchFamily="34" charset="0"/>
                <a:cs typeface="Times New Roman" pitchFamily="18" charset="0"/>
              </a:rPr>
              <a:t>		</a:t>
            </a:r>
            <a:r>
              <a:rPr lang="ru-RU" sz="21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1 ноября 1941 г. в бой с противником, рвущимся к Севастополю – главной базе Черноморского флота,  вступил гарнизон 30-й береговой башенной 305-мм батареи (командир майор Г.А. </a:t>
            </a:r>
            <a:r>
              <a:rPr lang="ru-RU" sz="21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Александер</a:t>
            </a:r>
            <a:r>
              <a:rPr lang="ru-RU" sz="21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).  Батарея располагалась в районе с. </a:t>
            </a:r>
            <a:r>
              <a:rPr lang="ru-RU" sz="21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Любимовка</a:t>
            </a:r>
            <a:r>
              <a:rPr lang="ru-RU" sz="21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на Севере Севастополя. Противник пытался уничтожить батарею, ее бомбили с воздуха, обстреливали 610-мм мортирами и 800-мм пушкой «</a:t>
            </a:r>
            <a:r>
              <a:rPr lang="ru-RU" sz="21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Дора</a:t>
            </a:r>
            <a:r>
              <a:rPr lang="ru-RU" sz="21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». 14 июня 1942 г. батарея попала в окружение. Израсходовав все снаряды, артиллеристы отражали натиск врага стрелковым оружием. 17 июня фашисты начали штурм батареи силами трех полков. 18 июня противник прорвался к боевой рубке. Фашисты замуровали вентиляционные шахты бетоном, а в пробоины вдували огнеметами пламя и применяли ядовитый дым. По приказу командира часть личного состава вырвалась из окружения. 25 июня  ценой больших потерь фашистам удалось ворваться под бетонный массив. Г.А. </a:t>
            </a:r>
            <a:r>
              <a:rPr lang="ru-RU" sz="21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Александер</a:t>
            </a:r>
            <a:r>
              <a:rPr lang="ru-RU" sz="21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, уничтожил ценное оборудование, с группой бойцов пытался прорваться к партизанам, но был выдан фашистам предателем из местного населения и после жестоких пыток погиб в симферопольской тюрьме.</a:t>
            </a:r>
            <a:endParaRPr lang="en-US" sz="2100" b="1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571480"/>
            <a:ext cx="7358114" cy="450059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5016"/>
            <a:ext cx="8229600" cy="41114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Подвиг лидера «Ташкент»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Documents and Settings\Guest\My Documents\ВМФ\ВМФ 11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539" y="571479"/>
            <a:ext cx="7358114" cy="4500595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6632"/>
            <a:ext cx="8229600" cy="6572271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b="1" dirty="0" smtClean="0">
                <a:ln>
                  <a:solidFill>
                    <a:schemeClr val="tx1"/>
                  </a:solidFill>
                </a:ln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		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26 июня 1942 г. в Севастополь прорвался последний из надводных кораблей Черноморского флота лидер «Ташкент» (командир капитан 3-го ранга В.Н.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Ерошенко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). Доставив пехотинцев и боеприпасы, он принял на борт более 2 тысяч раненых, женщин, детей. На борт погрузили также полотна знаменитой панорамы Ф.А.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Рубо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«Оборона Севастополя», которые моряки с риском для жизни вынесли из подожженного фашистскими летчиками здания панорамы. 27 июня корабль вышел в Новороссийск.  С рассветом в течении 4 часов лидер вел ожесточенный бой с самолетами противника, которые 86 раз атаковали корабль и сбросили свыше 336 бомб. Умело маневрируя и ведя меткий огонь, лидер избежал прямых попаданий, но близкие разрывы бомб вызвали на нем многочисленные повреждения. «Ташкент» погрузился в воду почти по верхнюю палубу с дифферентом на нос. Зенитчики корабля огнем артиллерии преградили путь фашистским самолетам и сбили два из них. На выручку лидеру были высланы советские самолеты. Героическими усилиями экипаж довел корабль до Новороссийска. За проявленный героизм весь экипаж был награжден орденами и медалями, а капитан 3-го ранга В.Н.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Ерошенко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– орденом Ленина.</a:t>
            </a:r>
            <a:endParaRPr lang="en-US" sz="2000" b="1" i="1" dirty="0">
              <a:ln>
                <a:solidFill>
                  <a:schemeClr val="tx1"/>
                </a:solidFill>
              </a:ln>
              <a:solidFill>
                <a:srgbClr val="00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642918"/>
            <a:ext cx="7572428" cy="442915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643578"/>
            <a:ext cx="8229600" cy="48258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Боевое обеспечение выхода подводных лодок в Балтийское море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Documents and Settings\Guest\My Documents\ВМФ\ВМФ 12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571480"/>
            <a:ext cx="7572427" cy="47149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0"/>
            <a:ext cx="8229600" cy="628654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900" b="1" dirty="0" smtClean="0">
                <a:ln>
                  <a:solidFill>
                    <a:schemeClr val="tx1"/>
                  </a:solidFill>
                </a:ln>
                <a:latin typeface="Franklin Gothic Heavy" pitchFamily="34" charset="0"/>
                <a:cs typeface="Times New Roman" pitchFamily="18" charset="0"/>
              </a:rPr>
              <a:t>		</a:t>
            </a:r>
            <a:r>
              <a:rPr lang="ru-RU" sz="19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С начала летней компании 1942 г. боевая деятельность подводных лодок  Краснознаменного Балтийского флота, несмотря на блокаду, носила преимущественно наступательных характер.  Перед ними была поставлена задача: уничтожать транспорты и корабли противника на Балтике. Обстановка для выполнения этой задачи была тяжелой. Враг установил в Финском заливе две мощные минные позиции, оборудованные сетями и шумопеленгаторными станциями, на берегу расставил посты наблюдения и батареи. Позиции перекрывали залив с севера на юг. Эскортирование подводных лодок начиналось на переходе из Ленинграда в Кронштадт. Этот переход лодки совершали ночью под прикрытием </a:t>
            </a:r>
            <a:r>
              <a:rPr lang="ru-RU" sz="19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катеров-дымзавесчиков</a:t>
            </a:r>
            <a:r>
              <a:rPr lang="ru-RU" sz="19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и наших батарей береговой обороны. На переходе Кронштадт – </a:t>
            </a:r>
            <a:r>
              <a:rPr lang="ru-RU" sz="19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Лавенсари</a:t>
            </a:r>
            <a:r>
              <a:rPr lang="ru-RU" sz="19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лодки подвергались атакам авиации и торпедных катеров противника. На о. </a:t>
            </a:r>
            <a:r>
              <a:rPr lang="ru-RU" sz="19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Лавенсари</a:t>
            </a:r>
            <a:r>
              <a:rPr lang="ru-RU" sz="19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лодки производили полную зарядку аккумуляторных батарей. На дневное время отходили от пирса и ложились на грунт. От </a:t>
            </a:r>
            <a:r>
              <a:rPr lang="ru-RU" sz="19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Лавенсари</a:t>
            </a:r>
            <a:r>
              <a:rPr lang="ru-RU" sz="19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шли самостоятельно </a:t>
            </a:r>
            <a:r>
              <a:rPr lang="ru-RU" sz="19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исскусно</a:t>
            </a:r>
            <a:r>
              <a:rPr lang="ru-RU" sz="19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преодолевая противолодочную оборону, на что уходило 4-5 суток, и занимали позиции в устье Финского залива и в Балтийском море. В 1942 г. они совершили 32 выхода на  коммуникации противника, потопили 33 вражеских корабля и транспорта.</a:t>
            </a:r>
            <a:endParaRPr lang="en-US" sz="1900" b="1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428604"/>
            <a:ext cx="7500990" cy="478634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643578"/>
            <a:ext cx="8229600" cy="64294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Бой защитников порта Диксон с фашистским крейсером </a:t>
            </a: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«Адмирал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Шеер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Documents and Settings\Guest\My Documents\ВМФ\ВМФ 13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62" y="379413"/>
            <a:ext cx="7500990" cy="48355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26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Содержание</a:t>
            </a:r>
          </a:p>
          <a:p>
            <a:pPr>
              <a:buFont typeface="Wingdings" pitchFamily="2" charset="2"/>
              <a:buChar char="ü"/>
            </a:pPr>
            <a:r>
              <a:rPr lang="ru-RU" sz="26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 221- я  береговая батарея Северного флота полуостров Средний  </a:t>
            </a:r>
          </a:p>
          <a:p>
            <a:pPr>
              <a:buFont typeface="Wingdings" pitchFamily="2" charset="2"/>
              <a:buChar char="ü"/>
            </a:pPr>
            <a:r>
              <a:rPr lang="ru-RU" sz="26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Героическая оборона </a:t>
            </a:r>
            <a:r>
              <a:rPr lang="ru-RU" sz="2600" b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Либавы</a:t>
            </a:r>
            <a:r>
              <a:rPr lang="ru-RU" sz="26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 (Лиепаи)</a:t>
            </a:r>
            <a:endParaRPr lang="en-US" sz="2600" b="1" dirty="0" smtClean="0">
              <a:ln>
                <a:solidFill>
                  <a:schemeClr val="tx1"/>
                </a:solidFill>
              </a:ln>
              <a:solidFill>
                <a:srgbClr val="00FF00"/>
              </a:solidFill>
              <a:effectLst/>
              <a:latin typeface="Franklin Gothic Heavy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6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Удар по Берлину</a:t>
            </a:r>
          </a:p>
          <a:p>
            <a:pPr>
              <a:buFont typeface="Wingdings" pitchFamily="2" charset="2"/>
              <a:buChar char="ü"/>
            </a:pPr>
            <a:r>
              <a:rPr lang="ru-RU" sz="26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Незаметные герои</a:t>
            </a:r>
          </a:p>
          <a:p>
            <a:pPr>
              <a:buFont typeface="Wingdings" pitchFamily="2" charset="2"/>
              <a:buChar char="ü"/>
            </a:pPr>
            <a:r>
              <a:rPr lang="ru-RU" sz="26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Атака торпедными катерами вражеского конвоя</a:t>
            </a:r>
          </a:p>
          <a:p>
            <a:pPr>
              <a:buFont typeface="Wingdings" pitchFamily="2" charset="2"/>
              <a:buChar char="ü"/>
            </a:pPr>
            <a:r>
              <a:rPr lang="ru-RU" sz="26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Доставка кораблями Ладожской флотилии продовольствия в Ленинград</a:t>
            </a:r>
            <a:endParaRPr lang="en-US" sz="2600" b="1" dirty="0" smtClean="0">
              <a:ln>
                <a:solidFill>
                  <a:schemeClr val="tx1"/>
                </a:solidFill>
              </a:ln>
              <a:solidFill>
                <a:srgbClr val="00FF00"/>
              </a:solidFill>
              <a:effectLst/>
              <a:latin typeface="Franklin Gothic Heavy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6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Сторожевой корабль «Бриз» таранит фашистскую подводную лодку</a:t>
            </a:r>
          </a:p>
          <a:p>
            <a:pPr>
              <a:buFont typeface="Wingdings" pitchFamily="2" charset="2"/>
              <a:buChar char="ü"/>
            </a:pPr>
            <a:r>
              <a:rPr lang="ru-RU" sz="26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Доставка грузов в Севастополь подводными лодками</a:t>
            </a:r>
          </a:p>
          <a:p>
            <a:pPr>
              <a:buFont typeface="Wingdings" pitchFamily="2" charset="2"/>
              <a:buChar char="ü"/>
            </a:pPr>
            <a:r>
              <a:rPr lang="ru-RU" sz="26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Подвиг Героя Советского Союза Бориса Сафонова</a:t>
            </a:r>
          </a:p>
          <a:p>
            <a:pPr>
              <a:buFont typeface="Wingdings" pitchFamily="2" charset="2"/>
              <a:buChar char="ü"/>
            </a:pPr>
            <a:r>
              <a:rPr lang="ru-RU" sz="26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Подвиг артиллеристов 30-й береговой батареи</a:t>
            </a:r>
            <a:endParaRPr lang="en-US" sz="2600" b="1" dirty="0" smtClean="0">
              <a:ln>
                <a:solidFill>
                  <a:schemeClr val="tx1"/>
                </a:solidFill>
              </a:ln>
              <a:solidFill>
                <a:srgbClr val="00FF00"/>
              </a:solidFill>
              <a:effectLst/>
              <a:latin typeface="Franklin Gothic Heavy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6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Подвиг лидера «Ташкент»</a:t>
            </a:r>
          </a:p>
          <a:p>
            <a:pPr>
              <a:buFont typeface="Wingdings" pitchFamily="2" charset="2"/>
              <a:buChar char="ü"/>
            </a:pPr>
            <a:r>
              <a:rPr lang="ru-RU" sz="26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Боевое обеспечение выхода подводных лодок в Балтийское море</a:t>
            </a:r>
          </a:p>
          <a:p>
            <a:pPr>
              <a:buFont typeface="Wingdings" pitchFamily="2" charset="2"/>
              <a:buChar char="ü"/>
            </a:pPr>
            <a:endParaRPr lang="en-US" sz="2000" b="1" dirty="0" smtClean="0">
              <a:ln>
                <a:solidFill>
                  <a:schemeClr val="tx1"/>
                </a:solidFill>
              </a:ln>
              <a:effectLst/>
              <a:latin typeface="Franklin Gothic Heavy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en-US" sz="2000" b="1" dirty="0" smtClean="0">
              <a:ln>
                <a:solidFill>
                  <a:schemeClr val="tx1"/>
                </a:solidFill>
              </a:ln>
              <a:effectLst/>
              <a:latin typeface="Franklin Gothic Heavy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en-US" sz="1800" b="1" dirty="0" smtClean="0">
              <a:ln>
                <a:solidFill>
                  <a:schemeClr val="tx1"/>
                </a:solidFill>
              </a:ln>
              <a:effectLst/>
              <a:latin typeface="Franklin Gothic Heavy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en-US" sz="1800" b="1" dirty="0" smtClean="0">
              <a:ln>
                <a:solidFill>
                  <a:schemeClr val="tx1"/>
                </a:solidFill>
              </a:ln>
              <a:effectLst/>
              <a:latin typeface="Franklin Gothic Heavy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en-US" sz="1800" b="1" dirty="0" smtClean="0">
              <a:ln>
                <a:solidFill>
                  <a:schemeClr val="tx1"/>
                </a:solidFill>
              </a:ln>
              <a:effectLst/>
              <a:latin typeface="Franklin Gothic Heavy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800" b="1" dirty="0" smtClean="0">
              <a:ln>
                <a:solidFill>
                  <a:schemeClr val="tx1"/>
                </a:solidFill>
              </a:ln>
              <a:effectLst/>
              <a:latin typeface="Franklin Gothic Heavy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en-US" sz="1800" b="1" dirty="0" smtClean="0">
              <a:ln>
                <a:solidFill>
                  <a:schemeClr val="tx1"/>
                </a:solidFill>
              </a:ln>
              <a:effectLst/>
              <a:latin typeface="Franklin Gothic Heavy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en-US" sz="2000" b="1" dirty="0" smtClean="0">
              <a:ln>
                <a:solidFill>
                  <a:schemeClr val="tx1"/>
                </a:solidFill>
              </a:ln>
              <a:effectLst/>
              <a:latin typeface="Franklin Gothic Heavy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2000" b="1" dirty="0" smtClean="0">
              <a:ln>
                <a:solidFill>
                  <a:schemeClr val="tx1"/>
                </a:solidFill>
              </a:ln>
              <a:effectLst/>
              <a:latin typeface="Franklin Gothic Heavy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en-US" sz="2000" b="1" dirty="0" smtClean="0">
              <a:ln>
                <a:solidFill>
                  <a:schemeClr val="tx1"/>
                </a:solidFill>
              </a:ln>
              <a:effectLst/>
              <a:latin typeface="Franklin Gothic Heavy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en-US" sz="2000" b="1" dirty="0">
              <a:ln>
                <a:solidFill>
                  <a:schemeClr val="tx1"/>
                </a:solidFill>
              </a:ln>
              <a:effectLst/>
              <a:latin typeface="Franklin Gothic Heavy" pitchFamily="34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b="1" dirty="0" smtClean="0">
                <a:ln>
                  <a:solidFill>
                    <a:schemeClr val="tx1"/>
                  </a:solidFill>
                </a:ln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		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Порт Диксон был важным промежуточным пунктом для кораблей Беломорской военной флотилии, охранявших западный сектор Северного морского пути.  В ночь на 27 августа 1942 г. наблюдательный пост обнаружил вражеский тяжелый крейсер «Адмирал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Шеер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», действовавший на наших арктических коммуникациях в Карском море. Оборону Диксона возглавил военный комиссар Северного отряда Беломорской военной флотилии полковой комиссар В.В.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Бабинцев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. Сторожевой корабль «Дежнев» (СКР-19) маневрируя в бухте, прикрыл дымовой завесой порт и стоящие в нем суда. Рейдер открыл огонь. Ему ответили четыре 76-мм орудия «Дежнева», два 152-мм орудия береговой батареи и батарея 45-мм орудий. Получив несколько прямых попаданий, рейдер отошел, прикрываясь дымовой завесой. Вторая его атака также была отбита. Вражеский корабль вынужден был вернуться в базу. «Дежнев» получил серьезные повреждения, но его экипаж не прекращал огня до конца боя. Мужественные защитники порта Диксон не позволили врагу разрушить порт и уничтожить стоящие в нем суда.</a:t>
            </a:r>
            <a:endParaRPr lang="en-US" sz="2000" b="1" i="1" dirty="0">
              <a:ln>
                <a:solidFill>
                  <a:schemeClr val="tx1"/>
                </a:solidFill>
              </a:ln>
              <a:solidFill>
                <a:srgbClr val="00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500042"/>
            <a:ext cx="7643866" cy="46434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500702"/>
            <a:ext cx="8229600" cy="78581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Артиллерия кораблей поддерживает </a:t>
            </a:r>
          </a:p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защитников Новороссийска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D:\Documents and Settings\Guest\My Documents\ВМФ\ВМФ 14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446089"/>
            <a:ext cx="7643866" cy="47688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4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000" b="1" dirty="0" smtClean="0">
                <a:ln>
                  <a:solidFill>
                    <a:schemeClr val="tx1"/>
                  </a:solidFill>
                </a:ln>
                <a:effectLst>
                  <a:glow rad="101600">
                    <a:srgbClr val="FFC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	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C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В августе 1942 г. враг превосходящими силами усиленно рвался к Новороссийску. Бои не утихали ни днем, ни ночью. В трудные дни ожесточенных сражений за Новороссийск большую помощь защитникам города оказали корабли Черноморского флота.  1 и 4 сентября 1942г. Лидер «Харьков» (командир капитан 3-го ранга П.И. Шевченко) и эскадренный миноносец «Сообразительный» (командир капитан 3-го ранга С.С.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C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Ворков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C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) вели артиллерийский огонь по скоплению войск противника в районе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C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Нижнебаканской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C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,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C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Неберджаевской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C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и Раевской, нанося ему значительный урон. Корабли выпустили по врагу свыше 700 130-мм снарядов. В период напряженных боев за Новороссийск корабли осуществляли войсковые перевозки, а также перевозки гражданского населения из Новороссийска в Поти и Батуми. За период обороны Кавказа корабли и суда Черноморского флота доставили более 213 тысяч человек и около 260 тысяч тонн грузов,  главным образом боеприпасов, топлива и продовольствия. Черноморцы надежно обеспечили морские коммуникации вдоль кавказского побережья. Они не были прерваны ни на один день.</a:t>
            </a:r>
            <a:endParaRPr lang="en-US" sz="2000" b="1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glow rad="101600">
                  <a:srgbClr val="FFC00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428604"/>
            <a:ext cx="7429552" cy="47149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5016"/>
            <a:ext cx="8229600" cy="41114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Прорыв блокады Ленинграда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Documents and Settings\Guest\My Documents\ВМФ\ВМФ 15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2976" y="357167"/>
            <a:ext cx="7500990" cy="48577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5811847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sz="2000" b="1" dirty="0" smtClean="0">
                <a:ln>
                  <a:solidFill>
                    <a:schemeClr val="tx1"/>
                  </a:solidFill>
                </a:ln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		</a:t>
            </a:r>
            <a:r>
              <a:rPr lang="ru-RU" sz="24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12 января 1943 г.  Войска Ленинградского и </a:t>
            </a:r>
            <a:r>
              <a:rPr lang="ru-RU" sz="2400" b="1" i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Волховского</a:t>
            </a:r>
            <a:r>
              <a:rPr lang="ru-RU" sz="24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фронтов начали атаки по прорыву блокады Ленинграда. В этой операции принимал участие военно-морской флот. Силы флота были представлены главным образом артиллерией – железнодорожной, береговой и отряда кораблей на Неве, а также авиацией, которая произвела 4500 </a:t>
            </a:r>
            <a:r>
              <a:rPr lang="ru-RU" sz="2400" b="1" i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самолето-вылетов</a:t>
            </a:r>
            <a:r>
              <a:rPr lang="ru-RU" sz="24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. Морская пехота использовалась в боевых порядках сухопутных войск. Большое число моряков вошли в состав дивизии 67-й армии. За артиллерийским огневым валом войска этой армии начали форсировать Неву с запада по льду.  Отважно действовали морские пехотинцы, большинство которых входили в штурмовые группы. Стремительно преодолев Неву,  они смело и решительно штурмовали крутой, покрытый ледяной коркой левый берег реки.  В результате напряженных семидневных боев пять фашистках дивизий были разгромлены и 18 января блокада Ленинграда была прорвана. В конце января вдоль южного побережья Ладожского озера к Шлиссельбургу была проложена железная дорога, снабжение города, армии и флота значительно улучшились.</a:t>
            </a:r>
            <a:endParaRPr lang="en-US" sz="2400" b="1" i="1" dirty="0">
              <a:ln>
                <a:solidFill>
                  <a:schemeClr val="tx1"/>
                </a:solidFill>
              </a:ln>
              <a:solidFill>
                <a:srgbClr val="00FF00"/>
              </a:solidFill>
              <a:effectLst>
                <a:glow rad="101600">
                  <a:srgbClr val="00FF0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428604"/>
            <a:ext cx="5357850" cy="47149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00768"/>
            <a:ext cx="8229600" cy="42862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Разгром вражеского конвоя морской авиацией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Documents and Settings\Guest\My Documents\ВМФ\ВМФ 16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3042" y="428604"/>
            <a:ext cx="5929354" cy="535784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592935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sz="2000" b="1" dirty="0" smtClean="0">
                <a:ln>
                  <a:solidFill>
                    <a:schemeClr val="tx1"/>
                  </a:solidFill>
                </a:ln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		</a:t>
            </a:r>
            <a:r>
              <a:rPr lang="ru-RU" sz="23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13 октября 1943 г. разведывательная авиация Северного флота обнаружила на подходах в </a:t>
            </a:r>
            <a:r>
              <a:rPr lang="ru-RU" sz="23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Варангер-фьорду</a:t>
            </a:r>
            <a:r>
              <a:rPr lang="ru-RU" sz="23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</a:t>
            </a:r>
            <a:r>
              <a:rPr lang="ru-RU" sz="23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в</a:t>
            </a:r>
            <a:r>
              <a:rPr lang="ru-RU" sz="23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районе мыса </a:t>
            </a:r>
            <a:r>
              <a:rPr lang="ru-RU" sz="23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Кибергнес</a:t>
            </a:r>
            <a:r>
              <a:rPr lang="ru-RU" sz="23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вражеский конвой: 3 транспорта и 21 корабль охранения. До 20 истребителей противника непрерывно патрулировали над конвоем. С аэродрома Северного флота поднялись в воздух 48 советских самолетов. Удар по конвою был нанесен четырьмя тактическими группами в составе 6 штурмовиков, 6 пикирующих бомбардировщиков, 6 торпедоносцев. Их прикрывали 30 истребителей. Самолеты-разведчики вели непрерывное наблюдение за конвоем и осуществляли наведение ударных групп. Истребители завязали бой с самолетами противника, а штурмовики и бомбардировщики, преодолев сильный зенитно-артиллерийский огонь вражеских  кораблей охранения, нанесли сокрушительный удар по судам и кораблям конвоя. Оборона конвоя была ослаблена, боевые порядки расстроены. Это облегчило выход в атаку торпедоносцев, которые с высоты 1000 – 1400 м сбросили четыре торпеды. В результате воздушных боев были потоплены 2 транспорта и сторожевой корабль,  сбиты 15 вражеских самолетов. Всего в 1943 г. летчики-североморцы потопили 61 транспорт,  5 кораблей и 2 вспомогательных судна противника,  19 вражеских судов было повреждено. </a:t>
            </a:r>
            <a:endParaRPr lang="en-US" sz="2300" b="1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571480"/>
            <a:ext cx="7615262" cy="457203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86454"/>
            <a:ext cx="8229600" cy="339709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Конвоирование нефтекараванов по Волге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Documents and Settings\Guest\My Documents\ВМФ\ВМФ 17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61" y="390525"/>
            <a:ext cx="7858181" cy="511017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latin typeface="Franklin Gothic Heavy" pitchFamily="34" charset="0"/>
                <a:cs typeface="Times New Roman" pitchFamily="18" charset="0"/>
              </a:rPr>
              <a:t>		</a:t>
            </a:r>
            <a:r>
              <a:rPr lang="ru-RU" sz="24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В 1942 – 1943 годах в период навигации Волжская военная флотилия одновременно с противоминной защитой Волжской коммуникации успешно осуществляла противовоздушную оборону конвоев </a:t>
            </a:r>
            <a:r>
              <a:rPr lang="ru-RU" sz="2400" b="1" i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нефтетранспортов</a:t>
            </a:r>
            <a:r>
              <a:rPr lang="ru-RU" sz="24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. Для этого использовались канонерские лодки, бронекатера и сторожевые катера. Многие крупные  речные  суда, буксировавшие караваны </a:t>
            </a:r>
            <a:r>
              <a:rPr lang="ru-RU" sz="2400" b="1" i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нефтебарж</a:t>
            </a:r>
            <a:r>
              <a:rPr lang="ru-RU" sz="24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, были вооружены зенитной артиллерией и укомплектованы орудийными расчетами из личного состава Волжской военной флотилии. Конвоирование судов осуществлялось на участке Астрахань – Саратов.  За лето 1943 г. по реке прошло 8 тысяч судов, доставивших 7 миллионов тонн нефтепродуктов. За образцовые действия по обеспечению безопасности речной коммуникации в 1943 году более 800 моряков Волжской военной флотилии и транспортного флота Волжско-Каспийского бассейна были награждены орденами и медалями.</a:t>
            </a:r>
            <a:endParaRPr lang="en-US" sz="2400" i="1" dirty="0">
              <a:ln>
                <a:solidFill>
                  <a:schemeClr val="tx1"/>
                </a:solidFill>
              </a:ln>
              <a:solidFill>
                <a:srgbClr val="00FF00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71480"/>
            <a:ext cx="7643866" cy="486887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5016"/>
            <a:ext cx="8229600" cy="41114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Высадка десанта в порт Николаев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Documents and Settings\Guest\My Documents\ВМФ\ВМФ 18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7" y="571480"/>
            <a:ext cx="7786742" cy="492922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92D05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Бой защитников порта Диксон с фашистским крейсером «Адмирал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92D05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Шеер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92D05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»</a:t>
            </a:r>
            <a:endParaRPr lang="en-US" sz="2400" b="1" dirty="0" smtClean="0">
              <a:ln>
                <a:solidFill>
                  <a:schemeClr val="tx1"/>
                </a:solidFill>
              </a:ln>
              <a:solidFill>
                <a:srgbClr val="00FF00"/>
              </a:solidFill>
              <a:effectLst>
                <a:glow rad="101600">
                  <a:srgbClr val="92D05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92D05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Артиллерия кораблей поддерживает защитников Новороссийска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92D05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Прорыв блокады Ленинграда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92D05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Разгром вражеского конвоя морской авиацией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92D05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Конвоирование нефтекараванов по Волге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92D05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Высадка десанта в порт Николаев</a:t>
            </a:r>
            <a:endParaRPr lang="en-US" sz="2400" b="1" dirty="0" smtClean="0">
              <a:ln>
                <a:solidFill>
                  <a:schemeClr val="tx1"/>
                </a:solidFill>
              </a:ln>
              <a:solidFill>
                <a:srgbClr val="00FF00"/>
              </a:solidFill>
              <a:effectLst>
                <a:glow rad="101600">
                  <a:srgbClr val="92D05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92D05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Взаимная выручка в бою</a:t>
            </a:r>
            <a:endParaRPr lang="en-US" sz="2400" b="1" dirty="0" smtClean="0">
              <a:ln>
                <a:solidFill>
                  <a:schemeClr val="tx1"/>
                </a:solidFill>
              </a:ln>
              <a:solidFill>
                <a:srgbClr val="00FF00"/>
              </a:solidFill>
              <a:effectLst>
                <a:glow rad="101600">
                  <a:srgbClr val="92D05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92D05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Удар морской авиацией по кораблям и транспортам противника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92D05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Высадка десанта в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92D05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Прахово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92D05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(Югославия)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92D05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Высадка разведывательного отряда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92D05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Бомбовый удар морской авиации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92D05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Высадка морского десанта на остров 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92D05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Шумшу</a:t>
            </a:r>
            <a:endParaRPr lang="en-US" sz="2400" b="1" dirty="0" smtClean="0">
              <a:ln>
                <a:solidFill>
                  <a:schemeClr val="tx1"/>
                </a:solidFill>
              </a:ln>
              <a:solidFill>
                <a:srgbClr val="00FF00"/>
              </a:solidFill>
              <a:effectLst>
                <a:glow rad="101600">
                  <a:srgbClr val="92D05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  <a:p>
            <a:pPr>
              <a:buNone/>
            </a:pPr>
            <a:endParaRPr lang="en-US" sz="2400" b="1" dirty="0" smtClean="0">
              <a:ln>
                <a:solidFill>
                  <a:schemeClr val="tx1"/>
                </a:solidFill>
              </a:ln>
              <a:effectLst>
                <a:glow rad="101600">
                  <a:srgbClr val="92D05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en-US" sz="2400" b="1" dirty="0" smtClean="0">
              <a:ln>
                <a:solidFill>
                  <a:schemeClr val="tx1"/>
                </a:solidFill>
              </a:ln>
              <a:effectLst>
                <a:glow rad="101600">
                  <a:srgbClr val="92D05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2400" b="1" dirty="0" smtClean="0">
              <a:ln>
                <a:solidFill>
                  <a:schemeClr val="tx1"/>
                </a:solidFill>
              </a:ln>
              <a:effectLst>
                <a:glow rad="101600">
                  <a:srgbClr val="92D05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en-US" sz="2400" b="1" dirty="0" smtClean="0">
              <a:ln>
                <a:solidFill>
                  <a:schemeClr val="tx1"/>
                </a:solidFill>
              </a:ln>
              <a:effectLst>
                <a:glow rad="101600">
                  <a:srgbClr val="92D05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en-US" sz="2400" dirty="0">
              <a:ln>
                <a:solidFill>
                  <a:schemeClr val="tx1"/>
                </a:solidFill>
              </a:ln>
              <a:effectLst>
                <a:glow rad="101600">
                  <a:srgbClr val="92D05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571480"/>
            <a:ext cx="742955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В ночь на 26 марта 1944 г. 55 военных моряков-добровольцев из 384-го Отдельного батальона морской пехоты (командир майор Ф.Е.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Котанов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) Черноморского флота вместе с 12 саперами и связистами одной из частей 28-й армии  3-го Украинского флота под командованием старшего лейтенанта К.Ф. Ольшанского вышли на рыбачьих лодках из села Октябрьское в Николаев. Пройдя 15 км по Южному Бугу, вглубь вражеской обороны десант высадился в Николаевске, бесшумно снял вражеских часовых и занял круговую оборону.  Задача десанта была оттянуть на себя часть вражеских сил с фронта. Враг бросил на десант три батальона. Двое суток фашисты пытались уничтожить десант, но моряки не дрогнули. Потери врага составили более 700 солдат. Когда утром 28 марта в город ворвались передовые части 3-го Украинского фронта, в живых осталось только 12 десантников. Среди геройски погибших был К.Ф. Ольшанский. Всем участникам бессмертного подвига было присвоено звание Героя Советского Союза. </a:t>
            </a:r>
            <a:endParaRPr lang="en-US" sz="2000" b="1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7758138" cy="486887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86454"/>
            <a:ext cx="8229600" cy="339709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Взаимная выручка в бою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D:\Documents and Settings\Guest\My Documents\ВМФ\ВМФ 19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62" y="214291"/>
            <a:ext cx="7786742" cy="5072098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sz="2000" b="1" dirty="0" smtClean="0">
                <a:ln>
                  <a:solidFill>
                    <a:schemeClr val="tx1"/>
                  </a:solidFill>
                </a:ln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		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В ночь на 16 августа 1944 г. корабли25-й Отдельной бригады речных кораблей (командир капитан 2-го ранга А.Ф.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Аржавскин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) Краснознаменного Балтийского флота осуществляли высадку десанта в составе двух дивизий 3-го Прибалтийского фронта в тыл вражеской обороны, на занятый противником западный берег Чудского озера. Для выполнения этой операции были сформированы три отряда десантно-высадочных средств (21 тендер и другие суда) и отряд артиллерийской поддержки (12 бронекатеров). В первый эшелон десанта вошли части 191-й стрелковой дивизии. Войска были высажены в районе Мехикорма. С рассветом авиация противника сделала попытку сорвать высадку десанта. Несколько вражеских самолетов атаковали тендер шедший с десантом. Другой тендер (командир старшина 1-й статьи Светлов) возвращавшийся  после высадке прикрыл его дымовой завесой и вступил в бой  с самолетами противника.  Светлов и его экипаж погибли, но тендер с десантниками был спасен. Высадка войск способствовала освобождению Тарту.  За эту операцию более 250 моряков бригады были награждены орденами и медалями.</a:t>
            </a:r>
            <a:endParaRPr lang="en-US" sz="2000" b="1" i="1" dirty="0">
              <a:ln>
                <a:solidFill>
                  <a:schemeClr val="tx1"/>
                </a:solidFill>
              </a:ln>
              <a:solidFill>
                <a:srgbClr val="00FF00"/>
              </a:solidFill>
              <a:effectLst>
                <a:glow rad="101600">
                  <a:srgbClr val="00FF0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428604"/>
            <a:ext cx="7758138" cy="486887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146" name="Picture 2" descr="D:\Documents and Settings\Guest\My Documents\ВМФ\ВМФ 20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428604"/>
            <a:ext cx="7929618" cy="4929222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5857892"/>
            <a:ext cx="8229600" cy="50006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Удар морской авиацией по кораблям и транспортам противника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b="1" dirty="0" smtClean="0">
                <a:ln>
                  <a:solidFill>
                    <a:schemeClr val="tx1"/>
                  </a:solidFill>
                </a:ln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		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17 сентября 1944 г. началось наступление войск  Ленинградского фронта в направлении на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Таллин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, поддержанное ударами морской авиации Краснознаменного Балтийского флота по вражеским кораблям и судам. На рассвете 21 сентября самолеты-разведчики 15-го авиаполка донесли, что противник, эвакуируя войска и технику, начал отход из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Таллинской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гавани. В течении 21 – 22 сентября 8-я минно-торпедная авиадивизия, 9-я и 11-я штурмовые авиадивизии произвели 215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самолето-вылетов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по уничтожению кораблей и транспортов противника. Морские авиаторы потопили 8 транспортов и сторожевой корабль, повредили 4 транспорта и тральщик, сбили 21 самолет и подавили огонь четырех батарей зенитной артиллерии. 22 сентября подвижные группы 8-й армии, преследуя противника, освободили столицу Эстонии. В ночь на 23 сентября моряки захватили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Таллинский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порт. В результате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Таллинской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операции была освобождена вся материковая часть Эстонии.  </a:t>
            </a:r>
            <a:endParaRPr lang="en-US" sz="2000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486887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86454"/>
            <a:ext cx="8229600" cy="339709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Высадка десанта в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Прахово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(Югославия)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D:\Documents and Settings\Guest\My Documents\ВМФ\ВМФ 21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214290"/>
            <a:ext cx="7929618" cy="50006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2000" b="1" dirty="0" smtClean="0">
                <a:ln>
                  <a:solidFill>
                    <a:schemeClr val="tx1"/>
                  </a:solidFill>
                </a:ln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		</a:t>
            </a:r>
            <a:r>
              <a:rPr lang="ru-RU" sz="28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29 сентября 1944 г. советские войска, развивая наступления на Белград, при поддержке кораблей Дунайской военной флотилии подошли к </a:t>
            </a:r>
            <a:r>
              <a:rPr lang="ru-RU" sz="2800" b="1" i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Прахово</a:t>
            </a:r>
            <a:r>
              <a:rPr lang="ru-RU" sz="28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. 30 сентября бронекатера высадили в порт </a:t>
            </a:r>
            <a:r>
              <a:rPr lang="ru-RU" sz="2800" b="1" i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Прахово</a:t>
            </a:r>
            <a:r>
              <a:rPr lang="ru-RU" sz="28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54 десантника. К вечеру десантники полностью очистили порт от противника. Путь на Белград был открыт. Корабли Дунайской военной флотилии входе наступления перебросили 900 тысяч человек, более 1500 танков и самоходных артиллерийских установок, 7 тысяч орудий и минометов, 450 тысяч тонн военных грузов.  Дунайской военной флотилии в ходе этой операции присвоено наименование Белградской. Была награждена орденами Красного Знамени, Нахимова 1-й степени, Кутузова 2-й степени. </a:t>
            </a:r>
            <a:endParaRPr lang="en-US" sz="2800" b="1" i="1" dirty="0">
              <a:ln>
                <a:solidFill>
                  <a:schemeClr val="tx1"/>
                </a:solidFill>
              </a:ln>
              <a:solidFill>
                <a:srgbClr val="00FF00"/>
              </a:solidFill>
              <a:effectLst>
                <a:glow rad="101600">
                  <a:srgbClr val="00FF0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428604"/>
            <a:ext cx="7758138" cy="47149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86454"/>
            <a:ext cx="8229600" cy="339709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Высадка разведывательного отряда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D:\Documents and Settings\Guest\My Documents\ВМФ\ВМФ 22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62" y="417513"/>
            <a:ext cx="7786741" cy="472599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b="1" dirty="0" smtClean="0">
                <a:ln>
                  <a:solidFill>
                    <a:schemeClr val="tx1"/>
                  </a:solidFill>
                </a:ln>
                <a:latin typeface="Franklin Gothic Heavy" pitchFamily="34" charset="0"/>
                <a:cs typeface="Times New Roman" pitchFamily="18" charset="0"/>
              </a:rPr>
              <a:t>	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В ночь на 10 октября 1944 г. три отряда катеров Северного флота из 10 больших и 8 малых охотников и 15 торпедных катеров (командиры гвардии капитан 30го ранга С.Д.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Зюзин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, капитан 30го ранга И.Н.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Грицюк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, капитан 2-го ранга В.Н. Алексеев) с десантом на борту, в составе усиленной 63-й бригады морской пехоты (командир  полковник А.М. Крылов) и сводного разведывательного отряда (командир капитан И.П.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Барченко-Емельянов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) – всего 2837 человек – совершили стремительный бросок  в район губы Малая Волоковая.  Десант должен был нанести удар в тыл врагу на перешейке острова Средний, а затем наступать на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Петсамо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. Первыми высадили разведчиков (195 чел.), разведчики захватили вражеские батареи 88-мм и 150-мм расположенные на мысе Крестовый. Успех разведчиков облегчил 12 октября высадку десанта в порт Линахамари. Многих разведчиков наградили орденами и медалями, а И.П.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Барченко-Емельянов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, лейтенант В.Н. Леонов,  разведчики С.М. Агафонов и А.П. Пшеничных удостоены звания Героя Советского Союза.</a:t>
            </a:r>
            <a:endParaRPr lang="en-US" sz="2000" b="1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428604"/>
            <a:ext cx="7758138" cy="485778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5016"/>
            <a:ext cx="8229600" cy="41114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Бомбовый удар морской авиации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D:\Documents and Settings\Guest\My Documents\ВМФ\ВМФ 23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428604"/>
            <a:ext cx="7858180" cy="48577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Documents and Settings\Guest\My Documents\ВМФ\Самая правофланговая береговая батарея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538" y="571480"/>
            <a:ext cx="7237382" cy="507209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214414" y="5857892"/>
            <a:ext cx="69294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221- я  береговая батарея Северного флота полуостров Средний  </a:t>
            </a:r>
            <a:endParaRPr lang="en-US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5"/>
            <a:ext cx="8229600" cy="6429395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sz="2000" b="1" dirty="0" smtClean="0">
                <a:ln>
                  <a:solidFill>
                    <a:schemeClr val="tx1"/>
                  </a:solidFill>
                </a:ln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		</a:t>
            </a:r>
            <a:r>
              <a:rPr lang="ru-RU" sz="25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9 и 10 августа 1945 г. военно-воздушные силы Тихоокеанского флота наносили массированные удары по кораблям, транспортам и другим военным объектам противника  в портах Северной Кореи. Одновременно с военно-воздушными силами действовали торпедные катера Тихоокеанского флота. Наиболее сильные налеты были совершены на порт  Расин (</a:t>
            </a:r>
            <a:r>
              <a:rPr lang="ru-RU" sz="2500" b="1" i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Наджин</a:t>
            </a:r>
            <a:r>
              <a:rPr lang="ru-RU" sz="25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). Несмотря на мощный артиллерийский зенитный огонь противника, в результате бомбардировки оборона порта была серьезна ослаблена. Кроме того враг потерял рад судов, которые предназначались для перевозки сухопутных войск морем. Во время боя морские летчики проявили высокие морально-боевые качества, мужество и героизм. Героический подвиг совершил экипаж Ил-2 37-го штурмового авиационного полка Тихоокеанского флота. Преодолев огневую завесу, самолет успешно атаковал транспорт противника  в порту,  но при выходе из атаки загорелся от попадания вражеского снаряда и стал падать. Летчик мл. лейтенант М.Е. </a:t>
            </a:r>
            <a:r>
              <a:rPr lang="ru-RU" sz="2500" b="1" i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Янко</a:t>
            </a:r>
            <a:r>
              <a:rPr lang="ru-RU" sz="25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и воздушный стрелок сержант И.М. Бабкин могли покинуть самолет. Но отважные летчики направили горящий самолет на военный объект порта и взорвали его. За этот подвиг М.Е </a:t>
            </a:r>
            <a:r>
              <a:rPr lang="ru-RU" sz="2500" b="1" i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Янко</a:t>
            </a:r>
            <a:r>
              <a:rPr lang="ru-RU" sz="25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>
                  <a:glow rad="101600">
                    <a:srgbClr val="00FF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14 сентября 1945 г. было присвоено звание Героя Советского Союза посмертно. </a:t>
            </a:r>
            <a:endParaRPr lang="en-US" sz="2500" b="1" i="1" dirty="0">
              <a:ln>
                <a:solidFill>
                  <a:schemeClr val="tx1"/>
                </a:solidFill>
              </a:ln>
              <a:solidFill>
                <a:srgbClr val="00FF00"/>
              </a:solidFill>
              <a:effectLst>
                <a:glow rad="101600">
                  <a:srgbClr val="00FF0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901014" cy="486887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5016"/>
            <a:ext cx="8229600" cy="41114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Высадка морского десанта на остров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Шумшу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D:\Documents and Settings\Guest\My Documents\ВМФ\ВМФ 24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357165"/>
            <a:ext cx="7858180" cy="485778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229600" cy="5768997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sz="2000" b="1" dirty="0" smtClean="0">
                <a:ln>
                  <a:solidFill>
                    <a:schemeClr val="tx1"/>
                  </a:solidFill>
                </a:ln>
                <a:latin typeface="Franklin Gothic Heavy" pitchFamily="34" charset="0"/>
                <a:cs typeface="Times New Roman" pitchFamily="18" charset="0"/>
              </a:rPr>
              <a:t>		</a:t>
            </a:r>
            <a:r>
              <a:rPr lang="ru-RU" sz="28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18 августа 1945 г. в 4 ч. 20м. Четыре корабля с передовым отрядом десанта подошли к острову </a:t>
            </a:r>
            <a:r>
              <a:rPr lang="ru-RU" sz="28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Шумшу</a:t>
            </a:r>
            <a:r>
              <a:rPr lang="ru-RU" sz="28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. Расположенный в 6,5 мили  южной оконечности полуострова Камчатка, он являлся наиболее укрепленным островом  Курильской гряды.  Десант был высажен на участке мыс </a:t>
            </a:r>
            <a:r>
              <a:rPr lang="ru-RU" sz="28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Кокутан</a:t>
            </a:r>
            <a:r>
              <a:rPr lang="ru-RU" sz="28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– </a:t>
            </a:r>
            <a:r>
              <a:rPr lang="ru-RU" sz="28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мыс</a:t>
            </a:r>
            <a:r>
              <a:rPr lang="ru-RU" sz="28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Котомари</a:t>
            </a:r>
            <a:r>
              <a:rPr lang="ru-RU" sz="28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. Большая осадка кораблей не позволила подойти к берегу ближе чем на 100 – 150 метров.  Враг был ошеломлен внезапностью и 5 часам утра передовой отряд десанта был уже на берегу. Основная часть десанта стала продвигаться в глубь острова, а одна рота повела наступление на позиции береговой обороны. В 5 часов 30 минут начали высадку основных сил десанта. К исходу 23 августа на </a:t>
            </a:r>
            <a:r>
              <a:rPr lang="ru-RU" sz="2800" b="1" i="1" dirty="0" err="1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Шамшу</a:t>
            </a:r>
            <a:r>
              <a:rPr lang="ru-RU" sz="28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 было пленено более 12 тысяч японских солдат и офицеров. 1 сентября Курильские  острова были освобождены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  <a:latin typeface="Franklin Gothic Heavy" pitchFamily="34" charset="0"/>
                <a:cs typeface="Times New Roman" pitchFamily="18" charset="0"/>
              </a:rPr>
              <a:t>. </a:t>
            </a:r>
            <a:endParaRPr lang="en-US" sz="2000" b="1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ffectLst>
                <a:glow rad="101600">
                  <a:srgbClr val="FF0000">
                    <a:alpha val="60000"/>
                  </a:srgbClr>
                </a:glow>
              </a:effectLst>
              <a:latin typeface="Franklin Gothic Heavy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928934"/>
            <a:ext cx="914400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rgbClr val="00FF00">
                      <a:alpha val="60000"/>
                    </a:srgb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внимание!!!</a:t>
            </a:r>
            <a:endParaRPr lang="ru-RU" sz="5400" b="1" cap="none" spc="50" dirty="0">
              <a:ln w="11430"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101600">
                  <a:srgbClr val="00FF00">
                    <a:alpha val="60000"/>
                  </a:srgb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507288" cy="5768997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800" b="1" dirty="0" smtClean="0">
                <a:ln>
                  <a:solidFill>
                    <a:schemeClr val="tx1"/>
                  </a:solidFill>
                </a:ln>
                <a:effectLst/>
                <a:latin typeface="Franklin Gothic Heavy" pitchFamily="34" charset="0"/>
                <a:cs typeface="Times New Roman" pitchFamily="18" charset="0"/>
              </a:rPr>
              <a:t>		</a:t>
            </a:r>
            <a:r>
              <a:rPr lang="ru-RU" sz="19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22 июня 1941 года в 22 часа 17 минут расположенная на полуострове Средний  221-я стационарная 4-орудийная 130-мм батарея береговой артиллерии Северного флота под командованием ст. лейтенанта П.Ф. Космачева открыла огонь по выходящему из залива </a:t>
            </a:r>
            <a:r>
              <a:rPr lang="ru-RU" sz="1900" b="1" i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Петсамовуоно</a:t>
            </a:r>
            <a:r>
              <a:rPr lang="ru-RU" sz="19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 тральщику противника и сильно повредила его. Это был первый урон, нанесенный Северным флотом врагу. Батарея находилась в пяти милях от входа в залив, в глубине которого, в порту  Линахамари, заканчивалась важная коммуникация противника.  По всем проходящим кораблям и судам, порту и вражеским береговым огневым точкам батарея открывала огонь. Артиллерийская блокада залива </a:t>
            </a:r>
            <a:r>
              <a:rPr lang="ru-RU" sz="1900" b="1" i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Петсамовуоно</a:t>
            </a:r>
            <a:r>
              <a:rPr lang="ru-RU" sz="19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 была усилена в 1942 году, когда на полуострове Средний были установлены 100-мм, 130-мм и 152-мм  батареи и сформирован 113-й отдельный артиллерийский дивизион. Это вынудило врага ограничивать или прекращать использование порта. Фашисты пытались уничтожить 221-ю батарею. В 1941 – 1942 годах на нее было совершено 297 </a:t>
            </a:r>
            <a:r>
              <a:rPr lang="ru-RU" sz="1900" b="1" i="1" dirty="0" err="1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самолето-вылетов</a:t>
            </a:r>
            <a:r>
              <a:rPr lang="ru-RU" sz="19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. Вражеские артиллерийские батареи вели по ней ожесточенный огонь.  За годы войны 221-я батарея потопила 9 кораблей и повредила 4 судна врага. </a:t>
            </a:r>
          </a:p>
          <a:p>
            <a:pPr algn="just">
              <a:buNone/>
            </a:pPr>
            <a:r>
              <a:rPr lang="ru-RU" sz="1900" b="1" i="1" dirty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	</a:t>
            </a:r>
            <a:r>
              <a:rPr lang="ru-RU" sz="19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Родина высоко оценила  деятельность артиллеристов. В октябре 1942 года 221-я батарея  награждена </a:t>
            </a:r>
            <a:r>
              <a:rPr lang="ru-RU" sz="1900" b="1" i="1" dirty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о</a:t>
            </a:r>
            <a:r>
              <a:rPr lang="ru-RU" sz="1900" b="1" i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effectLst/>
                <a:latin typeface="Franklin Gothic Heavy" pitchFamily="34" charset="0"/>
                <a:cs typeface="Times New Roman" pitchFamily="18" charset="0"/>
              </a:rPr>
              <a:t>рденом Красного Знамени.  </a:t>
            </a:r>
            <a:endParaRPr lang="en-US" sz="1900" b="1" i="1" dirty="0">
              <a:ln>
                <a:solidFill>
                  <a:schemeClr val="tx1"/>
                </a:solidFill>
              </a:ln>
              <a:solidFill>
                <a:srgbClr val="00FF00"/>
              </a:solidFill>
              <a:effectLst/>
              <a:latin typeface="Franklin Gothic Heavy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643578"/>
            <a:ext cx="8258204" cy="785817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Героическая оборона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Либавы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(Лиепаи)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D:\Documents and Settings\Guest\My Documents\ВМФ\ВМФ 2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428605"/>
            <a:ext cx="8143932" cy="500066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Первыми на Балтике приняли удар врага на суше пограничники и моряки кораблей и зенитных батарей. Рано утром 22 июня 1941 г. фашистские самолеты начали наносить удары по городу. Уже к 20 часам противник прорвался к городу, но натолкнулся на упорное сопротивление защитников военно-морской базы. С ходу ворваться в город неприятель не смог отражая одну атаку за другой. Город обороняли войска 67-й стрелковой дивизии (командир генерал-майор Н.А. </a:t>
            </a:r>
            <a:r>
              <a:rPr lang="ru-RU" sz="2400" b="1" i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Дедаев</a:t>
            </a:r>
            <a:r>
              <a:rPr lang="ru-RU" sz="24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), части военно-морской базы (командир капитан 1-го ранга М.С. </a:t>
            </a:r>
            <a:r>
              <a:rPr lang="ru-RU" sz="2400" b="1" i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Клевенский</a:t>
            </a:r>
            <a:r>
              <a:rPr lang="ru-RU" sz="24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) и корабли Балтийского флота.</a:t>
            </a:r>
          </a:p>
          <a:p>
            <a:pPr algn="just">
              <a:buNone/>
            </a:pPr>
            <a:r>
              <a:rPr lang="ru-RU" sz="24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6">
                      <a:lumMod val="60000"/>
                      <a:lumOff val="40000"/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 неравных боях защитники проявили мужество и героизм, нанеся врагу значительные потери. Более недели шли ожесточенные бои за Лиепаи, но город пришлось оставить. Но главное – был сбит темп наступления вражеских войск.</a:t>
            </a:r>
            <a:endParaRPr lang="en-US" sz="24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glow rad="101600">
                  <a:schemeClr val="accent6">
                    <a:lumMod val="60000"/>
                    <a:lumOff val="40000"/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000108"/>
            <a:ext cx="7572428" cy="478634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86454"/>
            <a:ext cx="8229600" cy="857256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Удар по Берлину.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Documents and Settings\Guest\My Documents\ВМФ\ВМФ 3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9" y="1000108"/>
            <a:ext cx="7572428" cy="480696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1251</TotalTime>
  <Words>527</Words>
  <Application>Microsoft Office PowerPoint</Application>
  <PresentationFormat>Экран (4:3)</PresentationFormat>
  <Paragraphs>99</Paragraphs>
  <Slides>53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Тема Office</vt:lpstr>
      <vt:lpstr>ВОЕННО – МОРСКОЙ ФЛОТ В ВЕЛИКОЙ ОТЕЧЕСТВЕННОЙ ВОЙНЕ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семья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Крутова </dc:creator>
  <cp:lastModifiedBy>КВМ</cp:lastModifiedBy>
  <cp:revision>124</cp:revision>
  <dcterms:created xsi:type="dcterms:W3CDTF">2014-03-12T15:55:42Z</dcterms:created>
  <dcterms:modified xsi:type="dcterms:W3CDTF">2015-03-13T17:00:01Z</dcterms:modified>
</cp:coreProperties>
</file>